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2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679" r:id="rId1"/>
  </p:sldMasterIdLst>
  <p:notesMasterIdLst>
    <p:notesMasterId r:id="rId12"/>
  </p:notesMasterIdLst>
  <p:handoutMasterIdLst>
    <p:handoutMasterId r:id="rId13"/>
  </p:handoutMasterIdLst>
  <p:sldIdLst>
    <p:sldId id="256" r:id="rId2"/>
    <p:sldId id="356" r:id="rId3"/>
    <p:sldId id="357" r:id="rId4"/>
    <p:sldId id="366" r:id="rId5"/>
    <p:sldId id="358" r:id="rId6"/>
    <p:sldId id="368" r:id="rId7"/>
    <p:sldId id="360" r:id="rId8"/>
    <p:sldId id="369" r:id="rId9"/>
    <p:sldId id="361" r:id="rId10"/>
    <p:sldId id="339" r:id="rId11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6699"/>
    <a:srgbClr val="99CC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80044" autoAdjust="0"/>
  </p:normalViewPr>
  <p:slideViewPr>
    <p:cSldViewPr>
      <p:cViewPr varScale="1">
        <p:scale>
          <a:sx n="169" d="100"/>
          <a:sy n="169" d="100"/>
        </p:scale>
        <p:origin x="474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3" d="100"/>
          <a:sy n="103" d="100"/>
        </p:scale>
        <p:origin x="4128" y="5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D9B9B-D8FE-409C-B8BF-65411F3CEDDE}" type="datetimeFigureOut">
              <a:rPr lang="en-GB" smtClean="0"/>
              <a:t>29/10/2014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60687-CB50-4C61-B502-E8FA3905E6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77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10/29/2014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4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40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232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3789409"/>
            <a:ext cx="5637010" cy="66158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10/29/2014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2" y="2349218"/>
            <a:ext cx="7175351" cy="1344875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548639"/>
            <a:ext cx="6400800" cy="26060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10/29/2014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282388"/>
            <a:ext cx="2057400" cy="3928754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4" y="548640"/>
            <a:ext cx="4829287" cy="367104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10/29/2014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bugg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Debugging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4368" y="4011910"/>
            <a:ext cx="1140718" cy="105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58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n command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5184576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Debugging: The </a:t>
            </a:r>
            <a:r>
              <a:rPr lang="en-US" altLang="x-none" sz="2800" cap="small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Commandments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12360" y="3651870"/>
            <a:ext cx="1146343" cy="1289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083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Array Data Ty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Text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878" y="3729882"/>
            <a:ext cx="1196610" cy="12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1970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sting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Tables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219822"/>
            <a:ext cx="238125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0427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r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Code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3074" name="Picture 2" descr="http://us.cdn2.123rf.com/168nwm/maxxyustas/maxxyustas0806/maxxyustas080600389/3242960-abstract-structure-from-four-boxes-3d.jp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3803620"/>
            <a:ext cx="16002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833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10/29/2014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548640"/>
            <a:ext cx="6400800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1629486"/>
            <a:ext cx="5966666" cy="1817510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3455633"/>
            <a:ext cx="5970494" cy="626595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smtClean="0"/>
              <a:pPr/>
              <a:t>10/29/2014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10/29/2014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548639"/>
            <a:ext cx="3346704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548640"/>
            <a:ext cx="3346704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050245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049274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10/29/2014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smtClean="0"/>
              <a:pPr/>
              <a:t>10/29/2014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smtClean="0"/>
              <a:pPr/>
              <a:t>10/29/2014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6" y="1657350"/>
            <a:ext cx="3636085" cy="943870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6" y="548640"/>
            <a:ext cx="4017085" cy="3671048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2623351"/>
            <a:ext cx="3388660" cy="16046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lang="en-US" smtClean="0"/>
              <a:pPr/>
              <a:t>10/29/2014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857250"/>
            <a:ext cx="4114800" cy="2345855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757865"/>
            <a:ext cx="3694114" cy="1622265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10/29/2014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3348316"/>
            <a:ext cx="6383538" cy="85725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29050"/>
            <a:ext cx="9144000" cy="131445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290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826228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0" y="3279126"/>
            <a:ext cx="6512511" cy="85725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9195"/>
            <a:ext cx="6400800" cy="260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46291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4606EA6-EFEA-4C30-9264-4F9291A5780D}" type="datetime1">
              <a:rPr lang="en-US" smtClean="0"/>
              <a:pPr/>
              <a:t>10/29/2014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629150"/>
            <a:ext cx="335280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4629150"/>
            <a:ext cx="1828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0" r:id="rId1"/>
    <p:sldLayoutId id="2147484681" r:id="rId2"/>
    <p:sldLayoutId id="2147484682" r:id="rId3"/>
    <p:sldLayoutId id="2147484683" r:id="rId4"/>
    <p:sldLayoutId id="2147484684" r:id="rId5"/>
    <p:sldLayoutId id="2147484685" r:id="rId6"/>
    <p:sldLayoutId id="2147484686" r:id="rId7"/>
    <p:sldLayoutId id="2147484687" r:id="rId8"/>
    <p:sldLayoutId id="2147484688" r:id="rId9"/>
    <p:sldLayoutId id="2147484689" r:id="rId10"/>
    <p:sldLayoutId id="2147484690" r:id="rId11"/>
    <p:sldLayoutId id="2147484695" r:id="rId12"/>
    <p:sldLayoutId id="2147484701" r:id="rId13"/>
    <p:sldLayoutId id="2147484700" r:id="rId14"/>
    <p:sldLayoutId id="2147484696" r:id="rId15"/>
    <p:sldLayoutId id="2147484699" r:id="rId16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Resources\Docs\3. Education\Modules\CSC2021-22\Development\CSC2021 Module Titl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771552"/>
            <a:ext cx="4200635" cy="14679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C:\Resources\Docs\3. Education\Modules\CSC2021-22\Development\CSC2022 Module Titl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615981"/>
            <a:ext cx="4200635" cy="1467937"/>
          </a:xfrm>
          <a:prstGeom prst="round2DiagRect">
            <a:avLst>
              <a:gd name="adj1" fmla="val 0"/>
              <a:gd name="adj2" fmla="val 20924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3"/>
          <p:cNvSpPr txBox="1">
            <a:spLocks/>
          </p:cNvSpPr>
          <p:nvPr/>
        </p:nvSpPr>
        <p:spPr>
          <a:xfrm>
            <a:off x="4932040" y="1419622"/>
            <a:ext cx="3744416" cy="1344875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rmAutofit/>
          </a:bodyPr>
          <a:lstStyle>
            <a:lvl1pPr marL="640080" indent="-457200" algn="l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54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Font typeface="Georgia" pitchFamily="18" charset="0"/>
              <a:buNone/>
            </a:pPr>
            <a:r>
              <a:rPr lang="en-US" dirty="0" smtClean="0">
                <a:solidFill>
                  <a:schemeClr val="tx1"/>
                </a:solidFill>
                <a:effectLst/>
              </a:rPr>
              <a:t>Debugging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64088" y="2355726"/>
            <a:ext cx="30963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General advice for debugging</a:t>
            </a:r>
          </a:p>
          <a:p>
            <a:pPr algn="r"/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r"/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6746"/>
            <a:ext cx="3744416" cy="4806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148064" y="267494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A clear understanding of how the program should work is essential to effective debugging.</a:t>
            </a: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chemeClr val="tx1"/>
                </a:solidFill>
                <a:effectLst/>
                <a:latin typeface="Calibri" pitchFamily="34" charset="0"/>
              </a:rPr>
              <a:t>The reason for a bug is not immediately apparently, then a systematic divide-and-conquer approach where assumptions are identified and tested will usually work.</a:t>
            </a:r>
          </a:p>
          <a:p>
            <a:pPr marL="0" indent="0">
              <a:buFont typeface="Georgia" pitchFamily="18" charset="0"/>
              <a:buNone/>
            </a:pPr>
            <a:endParaRPr lang="en-GB" sz="180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504" y="110293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en-GB" sz="2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Key takeaways:</a:t>
            </a:r>
            <a:endParaRPr lang="en-GB" sz="28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005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965572" y="274340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Debugging Advice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586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627534"/>
            <a:ext cx="4309874" cy="3949412"/>
          </a:xfrm>
          <a:prstGeom prst="rect">
            <a:avLst/>
          </a:prstGeom>
        </p:spPr>
      </p:pic>
      <p:sp>
        <p:nvSpPr>
          <p:cNvPr id="6" name="Rectangle 2"/>
          <p:cNvSpPr txBox="1">
            <a:spLocks/>
          </p:cNvSpPr>
          <p:nvPr/>
        </p:nvSpPr>
        <p:spPr>
          <a:xfrm>
            <a:off x="1547664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 Games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776" y="555526"/>
            <a:ext cx="353812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Debugging in games is often hard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Update/draw process happens very frequently and quickly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(~50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times second,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20ms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per tick). </a:t>
            </a:r>
            <a:endParaRPr lang="en-GB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It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can be hard to reason about what is happening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lot of the available debugging tools cannot be easily applied to games (including GPU interaction)</a:t>
            </a:r>
          </a:p>
        </p:txBody>
      </p:sp>
    </p:spTree>
    <p:extLst>
      <p:ext uri="{BB962C8B-B14F-4D97-AF65-F5344CB8AC3E}">
        <p14:creationId xmlns:p14="http://schemas.microsoft.com/office/powerpoint/2010/main" val="397664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41"/>
            <a:ext cx="9144000" cy="515414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 rot="1112124">
            <a:off x="2748870" y="950235"/>
            <a:ext cx="2602986" cy="733523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None/>
            </a:pPr>
            <a:r>
              <a:rPr lang="en-GB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itchFamily="34" charset="0"/>
              </a:rPr>
              <a:t>The ten commandments </a:t>
            </a:r>
            <a:r>
              <a:rPr lang="en-GB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itchFamily="34" charset="0"/>
              </a:rPr>
              <a:t> of </a:t>
            </a:r>
          </a:p>
          <a:p>
            <a:pPr marL="0" indent="0" algn="ctr">
              <a:buNone/>
            </a:pPr>
            <a:r>
              <a:rPr lang="en-GB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itchFamily="34" charset="0"/>
              </a:rPr>
              <a:t>debugging</a:t>
            </a:r>
            <a:endParaRPr lang="en-GB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100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/>
          </p:cNvSpPr>
          <p:nvPr/>
        </p:nvSpPr>
        <p:spPr>
          <a:xfrm>
            <a:off x="571472" y="571480"/>
            <a:ext cx="7772400" cy="9144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 vert="horz" anchor="t">
            <a:noAutofit/>
          </a:bodyPr>
          <a:lstStyle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dblStrike" kern="1200" cap="small" spc="-150" normalizeH="0" noProof="0" dirty="0">
              <a:ln>
                <a:noFill/>
              </a:ln>
              <a:solidFill>
                <a:schemeClr val="accent2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775" y="555526"/>
            <a:ext cx="454624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Thou shalt have a clear understanding of what should happen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This may be obvious, but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some might start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debugging without a clear understanding of what should happen.</a:t>
            </a:r>
          </a:p>
          <a:p>
            <a:pPr>
              <a:spcAft>
                <a:spcPts val="1200"/>
              </a:spcAft>
            </a:pP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Thou shalt reproduce the problem consistently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It is much easier to debug and test a problem that can be consistently reproduced, although sometimes this is not realistically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achievable.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764" y="339502"/>
            <a:ext cx="1704612" cy="2537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486" y="3190842"/>
            <a:ext cx="2371168" cy="119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6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/>
          </p:cNvSpPr>
          <p:nvPr/>
        </p:nvSpPr>
        <p:spPr>
          <a:xfrm>
            <a:off x="571472" y="571480"/>
            <a:ext cx="7772400" cy="9144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 vert="horz" anchor="t">
            <a:noAutofit/>
          </a:bodyPr>
          <a:lstStyle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dblStrike" kern="1200" cap="small" spc="-150" normalizeH="0" noProof="0" dirty="0">
              <a:ln>
                <a:noFill/>
              </a:ln>
              <a:solidFill>
                <a:schemeClr val="accent2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775" y="555526"/>
            <a:ext cx="44022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Thou shalt test your assumptions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Debugging is a process of identifying your assumptions (this can be hard) and then testing to see if they hold.</a:t>
            </a:r>
          </a:p>
          <a:p>
            <a:pPr>
              <a:spcAft>
                <a:spcPts val="1200"/>
              </a:spcAft>
            </a:pP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Thou shalt divide and conquer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 order to manage game complexity, ‘high-level’ assumptions should be firstly checked to enable the search to be constrained.</a:t>
            </a:r>
          </a:p>
          <a:p>
            <a:pPr>
              <a:spcAft>
                <a:spcPts val="1200"/>
              </a:spcAft>
            </a:pPr>
            <a:endParaRPr lang="en-GB" sz="2000" b="1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411510"/>
            <a:ext cx="2910671" cy="24255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3024076"/>
            <a:ext cx="2952328" cy="185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34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9775" y="555526"/>
            <a:ext cx="44022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Thou shalt think and look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Debugging is a process of identifying an assumption and then checking the code (log file, debugger, print statements) to test that assumption. </a:t>
            </a:r>
          </a:p>
          <a:p>
            <a:pPr>
              <a:spcAft>
                <a:spcPts val="1200"/>
              </a:spcAft>
            </a:pP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Thou shalt change on thing at a time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When testing changes to a program, only one factor should be changed at a time to limit interdependency.</a:t>
            </a:r>
          </a:p>
          <a:p>
            <a:pPr>
              <a:spcAft>
                <a:spcPts val="1200"/>
              </a:spcAft>
            </a:pPr>
            <a:endParaRPr lang="en-GB" sz="2000" b="1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23478"/>
            <a:ext cx="3456384" cy="15647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923678"/>
            <a:ext cx="2558058" cy="298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52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9775" y="555526"/>
            <a:ext cx="454624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Thou shalt keep an audit trail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Using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code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versioning,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keep a record of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all changes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made to the program</a:t>
            </a:r>
          </a:p>
          <a:p>
            <a:pPr>
              <a:spcAft>
                <a:spcPts val="1200"/>
              </a:spcAft>
            </a:pP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Thou shalt thoroughly test the correction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correction should be tested to ensure the original problem has been fixed with no impact on existing working components.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1923678"/>
            <a:ext cx="3096344" cy="28238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48" y="145195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77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9775" y="555526"/>
            <a:ext cx="4564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Thou shalt not let the problem </a:t>
            </a:r>
            <a:r>
              <a:rPr lang="en-GB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unfixed</a:t>
            </a:r>
            <a:endParaRPr lang="en-GB" sz="2000" b="1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20" y="1203598"/>
            <a:ext cx="4021041" cy="33843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512" y="973053"/>
            <a:ext cx="32403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Ignoring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problem only increases the new bug complexity and can introduce later problems or introduce dependency upon the buggy code.</a:t>
            </a:r>
          </a:p>
          <a:p>
            <a:pPr>
              <a:spcAft>
                <a:spcPts val="1200"/>
              </a:spcAft>
            </a:pPr>
            <a:endParaRPr lang="en-GB" sz="2000" b="1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952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theme/theme1.xml><?xml version="1.0" encoding="utf-8"?>
<a:theme xmlns:a="http://schemas.openxmlformats.org/drawingml/2006/main" name="Slipstream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7013C18A35F34ABB124A623B7462F5" ma:contentTypeVersion="0" ma:contentTypeDescription="Create a new document." ma:contentTypeScope="" ma:versionID="c8b53229ef314644a75f5a9f7c013cc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7E6D4D3-AC0D-41E2-A2EF-5CB2CB04D487}"/>
</file>

<file path=customXml/itemProps2.xml><?xml version="1.0" encoding="utf-8"?>
<ds:datastoreItem xmlns:ds="http://schemas.openxmlformats.org/officeDocument/2006/customXml" ds:itemID="{7BA64CA1-1C6E-4C45-9888-193CC0681B08}"/>
</file>

<file path=customXml/itemProps3.xml><?xml version="1.0" encoding="utf-8"?>
<ds:datastoreItem xmlns:ds="http://schemas.openxmlformats.org/officeDocument/2006/customXml" ds:itemID="{642BA03A-6B13-434D-BA77-9BDD9BE65DFF}"/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0</TotalTime>
  <Words>363</Words>
  <Application>Microsoft Office PowerPoint</Application>
  <PresentationFormat>On-screen Show (16:9)</PresentationFormat>
  <Paragraphs>40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Georgia</vt:lpstr>
      <vt:lpstr>Trebuchet MS</vt:lpstr>
      <vt:lpstr>Slipstream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2013-01-08T13:39:25Z</dcterms:created>
  <dcterms:modified xsi:type="dcterms:W3CDTF">2014-10-29T12:42:33Z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  <property fmtid="{D5CDD505-2E9C-101B-9397-08002B2CF9AE}" pid="4" name="ContentTypeId">
    <vt:lpwstr>0x010100E77013C18A35F34ABB124A623B7462F5</vt:lpwstr>
  </property>
</Properties>
</file>